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8" r:id="rId2"/>
    <p:sldId id="262" r:id="rId3"/>
    <p:sldId id="335" r:id="rId4"/>
    <p:sldId id="277" r:id="rId5"/>
    <p:sldId id="365" r:id="rId6"/>
    <p:sldId id="369" r:id="rId7"/>
    <p:sldId id="368" r:id="rId8"/>
    <p:sldId id="266" r:id="rId9"/>
    <p:sldId id="346" r:id="rId10"/>
    <p:sldId id="367" r:id="rId11"/>
    <p:sldId id="370" r:id="rId12"/>
    <p:sldId id="268" r:id="rId13"/>
    <p:sldId id="36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3826" autoAdjust="0"/>
  </p:normalViewPr>
  <p:slideViewPr>
    <p:cSldViewPr snapToGrid="0">
      <p:cViewPr varScale="1">
        <p:scale>
          <a:sx n="67" d="100"/>
          <a:sy n="67" d="100"/>
        </p:scale>
        <p:origin x="528"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2021/3/23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我们拥有两部分输入：数据</a:t>
            </a:r>
            <a:r>
              <a:rPr lang="en-US" altLang="zh-CN" dirty="0"/>
              <a:t>x</a:t>
            </a:r>
            <a:r>
              <a:rPr lang="zh-CN" altLang="en-US" dirty="0"/>
              <a:t>，模型</a:t>
            </a:r>
            <a:r>
              <a:rPr lang="en-US" altLang="zh-CN" dirty="0"/>
              <a:t>p(z, x)</a:t>
            </a:r>
            <a:r>
              <a:rPr lang="zh-CN" altLang="en-US" dirty="0"/>
              <a:t>。</a:t>
            </a:r>
            <a:endParaRPr lang="en-US" altLang="zh-CN" dirty="0"/>
          </a:p>
          <a:p>
            <a:r>
              <a:rPr lang="zh-CN" altLang="en-US" dirty="0"/>
              <a:t>我们需要推断的是后验概率</a:t>
            </a:r>
            <a:r>
              <a:rPr lang="en-US" altLang="zh-CN" dirty="0"/>
              <a:t>p(z | x)</a:t>
            </a:r>
            <a:r>
              <a:rPr lang="zh-CN" altLang="en-US" dirty="0"/>
              <a:t>，但不能直接求。</a:t>
            </a:r>
            <a:endParaRPr lang="en-US" altLang="zh-CN" dirty="0"/>
          </a:p>
          <a:p>
            <a:r>
              <a:rPr lang="zh-CN" altLang="en-US" dirty="0"/>
              <a:t>构造后验概率</a:t>
            </a:r>
            <a:r>
              <a:rPr lang="en-US" altLang="zh-CN" dirty="0"/>
              <a:t>p(z | x)</a:t>
            </a:r>
            <a:r>
              <a:rPr lang="zh-CN" altLang="en-US" dirty="0"/>
              <a:t>的近似分布</a:t>
            </a:r>
            <a:r>
              <a:rPr lang="en-US" altLang="zh-CN" dirty="0"/>
              <a:t>q(z; v)</a:t>
            </a:r>
            <a:r>
              <a:rPr lang="zh-CN" altLang="en-US" dirty="0"/>
              <a:t>。</a:t>
            </a:r>
            <a:endParaRPr lang="en-US" altLang="zh-CN" dirty="0"/>
          </a:p>
          <a:p>
            <a:r>
              <a:rPr lang="zh-CN" altLang="en-US" dirty="0"/>
              <a:t>不断缩小</a:t>
            </a:r>
            <a:r>
              <a:rPr lang="en-US" altLang="zh-CN" dirty="0"/>
              <a:t>q</a:t>
            </a:r>
            <a:r>
              <a:rPr lang="zh-CN" altLang="en-US" dirty="0"/>
              <a:t>和</a:t>
            </a:r>
            <a:r>
              <a:rPr lang="en-US" altLang="zh-CN" dirty="0"/>
              <a:t>p</a:t>
            </a:r>
            <a:r>
              <a:rPr lang="zh-CN" altLang="en-US" dirty="0"/>
              <a:t>之间的距离直至收敛。</a:t>
            </a:r>
            <a:endParaRPr lang="en-US" altLang="zh-CN" dirty="0"/>
          </a:p>
          <a:p>
            <a:endParaRPr lang="en-US" altLang="zh-CN" dirty="0"/>
          </a:p>
          <a:p>
            <a:r>
              <a:rPr lang="zh-CN" altLang="en-US" dirty="0">
                <a:effectLst/>
              </a:rPr>
              <a:t>具体来说，给定一个真实样本 </a:t>
            </a:r>
            <a:r>
              <a:rPr lang="en-US" altLang="zh-CN" dirty="0" err="1">
                <a:effectLst/>
              </a:rPr>
              <a:t>Xk</a:t>
            </a:r>
            <a:r>
              <a:rPr lang="zh-CN" altLang="en-US" dirty="0">
                <a:effectLst/>
              </a:rPr>
              <a:t>，我们假设存在</a:t>
            </a:r>
            <a:r>
              <a:rPr lang="zh-CN" altLang="en-US" b="1" dirty="0">
                <a:effectLst/>
              </a:rPr>
              <a:t>一个专属于 </a:t>
            </a:r>
            <a:r>
              <a:rPr lang="en-US" altLang="zh-CN" b="1" dirty="0" err="1">
                <a:effectLst/>
              </a:rPr>
              <a:t>Xk</a:t>
            </a:r>
            <a:r>
              <a:rPr lang="en-US" altLang="zh-CN" b="1" dirty="0">
                <a:effectLst/>
              </a:rPr>
              <a:t> </a:t>
            </a:r>
            <a:r>
              <a:rPr lang="zh-CN" altLang="en-US" b="1" dirty="0">
                <a:effectLst/>
              </a:rPr>
              <a:t>的分布 </a:t>
            </a:r>
            <a:r>
              <a:rPr lang="en-US" altLang="zh-CN" b="1" dirty="0">
                <a:effectLst/>
              </a:rPr>
              <a:t>p(</a:t>
            </a:r>
            <a:r>
              <a:rPr lang="en-US" altLang="zh-CN" b="1" dirty="0" err="1">
                <a:effectLst/>
              </a:rPr>
              <a:t>Z|Xk</a:t>
            </a:r>
            <a:r>
              <a:rPr lang="en-US" altLang="zh-CN" b="1" dirty="0">
                <a:effectLst/>
              </a:rPr>
              <a:t>)</a:t>
            </a:r>
            <a:r>
              <a:rPr lang="zh-CN" altLang="en-US" dirty="0">
                <a:effectLst/>
              </a:rPr>
              <a:t>（学名叫后验分布），并进一步假设这个分布是（独立的、多元的）正态分布。</a:t>
            </a:r>
            <a:endParaRPr lang="en-US" altLang="zh-CN" dirty="0">
              <a:effectLst/>
            </a:endParaRPr>
          </a:p>
          <a:p>
            <a:endParaRPr lang="en-US" altLang="zh-CN" dirty="0">
              <a:effectLst/>
            </a:endParaRPr>
          </a:p>
          <a:p>
            <a:r>
              <a:rPr lang="zh-CN" altLang="en-US" dirty="0"/>
              <a:t>这时不再是每次产生一个隐含向量，而是生成两个向量，一个表示均值，一个表示标准差，然后通过这两个统计量来合成隐含向量，这也非常简单，用一个标准正态分布先乘上标准差再加上均值就行了，这里我们默认编码之后的隐含向量是服从一个正态分布的。这个时候我们是想让均值尽可能接近</a:t>
            </a:r>
            <a:r>
              <a:rPr lang="en-US" altLang="zh-CN" dirty="0"/>
              <a:t>0</a:t>
            </a:r>
            <a:r>
              <a:rPr lang="zh-CN" altLang="en-US" dirty="0"/>
              <a:t>，标准差尽可能接近</a:t>
            </a:r>
            <a:r>
              <a:rPr lang="en-US" altLang="zh-CN" dirty="0"/>
              <a:t>1</a:t>
            </a:r>
            <a:r>
              <a:rPr lang="zh-CN" altLang="en-US" dirty="0"/>
              <a:t>。</a:t>
            </a:r>
            <a:endParaRPr lang="en-US" altLang="zh-CN" dirty="0"/>
          </a:p>
          <a:p>
            <a:endParaRPr lang="en-US" altLang="zh-CN" dirty="0"/>
          </a:p>
          <a:p>
            <a:pPr algn="just"/>
            <a:r>
              <a:rPr lang="zh-CN" altLang="en-US" b="1" dirty="0">
                <a:effectLst/>
              </a:rPr>
              <a:t>它本质上就是在我们常规的自编码器的基础上，对 </a:t>
            </a:r>
            <a:r>
              <a:rPr lang="en-US" altLang="zh-CN" b="1" dirty="0">
                <a:effectLst/>
              </a:rPr>
              <a:t>encoder </a:t>
            </a:r>
            <a:r>
              <a:rPr lang="zh-CN" altLang="en-US" b="1" dirty="0">
                <a:effectLst/>
              </a:rPr>
              <a:t>的结果（在</a:t>
            </a:r>
            <a:r>
              <a:rPr lang="en-US" altLang="zh-CN" b="1" dirty="0">
                <a:effectLst/>
              </a:rPr>
              <a:t>VAE</a:t>
            </a:r>
            <a:r>
              <a:rPr lang="zh-CN" altLang="en-US" b="1" dirty="0">
                <a:effectLst/>
              </a:rPr>
              <a:t>中对应着计算均值的网络）加上了“高斯噪声”，使得结果 </a:t>
            </a:r>
            <a:r>
              <a:rPr lang="en-US" altLang="zh-CN" b="1" dirty="0">
                <a:effectLst/>
              </a:rPr>
              <a:t>decoder </a:t>
            </a:r>
            <a:r>
              <a:rPr lang="zh-CN" altLang="en-US" b="1" dirty="0">
                <a:effectLst/>
              </a:rPr>
              <a:t>能够对噪声有鲁棒性；而那个额外的 </a:t>
            </a:r>
            <a:r>
              <a:rPr lang="en-US" altLang="zh-CN" b="1" dirty="0">
                <a:effectLst/>
              </a:rPr>
              <a:t>KL loss</a:t>
            </a:r>
            <a:r>
              <a:rPr lang="zh-CN" altLang="en-US" b="1" dirty="0">
                <a:effectLst/>
              </a:rPr>
              <a:t>（目的是让均值为 </a:t>
            </a:r>
            <a:r>
              <a:rPr lang="en-US" altLang="zh-CN" b="1" dirty="0">
                <a:effectLst/>
              </a:rPr>
              <a:t>0</a:t>
            </a:r>
            <a:r>
              <a:rPr lang="zh-CN" altLang="en-US" b="1" dirty="0">
                <a:effectLst/>
              </a:rPr>
              <a:t>，方差为 </a:t>
            </a:r>
            <a:r>
              <a:rPr lang="en-US" altLang="zh-CN" b="1" dirty="0">
                <a:effectLst/>
              </a:rPr>
              <a:t>1</a:t>
            </a:r>
            <a:r>
              <a:rPr lang="zh-CN" altLang="en-US" b="1" dirty="0">
                <a:effectLst/>
              </a:rPr>
              <a:t>），事实上就是相当于对 </a:t>
            </a:r>
            <a:r>
              <a:rPr lang="en-US" altLang="zh-CN" b="1" dirty="0">
                <a:effectLst/>
              </a:rPr>
              <a:t>encoder </a:t>
            </a:r>
            <a:r>
              <a:rPr lang="zh-CN" altLang="en-US" b="1" dirty="0">
                <a:effectLst/>
              </a:rPr>
              <a:t>的一个正则项，希望 </a:t>
            </a:r>
            <a:r>
              <a:rPr lang="en-US" altLang="zh-CN" b="1" dirty="0">
                <a:effectLst/>
              </a:rPr>
              <a:t>encoder </a:t>
            </a:r>
            <a:r>
              <a:rPr lang="zh-CN" altLang="en-US" b="1" dirty="0">
                <a:effectLst/>
              </a:rPr>
              <a:t>出来的东西均有零均值。 </a:t>
            </a:r>
            <a:endParaRPr lang="zh-CN" altLang="en-US" dirty="0">
              <a:effectLst/>
            </a:endParaRPr>
          </a:p>
          <a:p>
            <a:pPr algn="just"/>
            <a:r>
              <a:rPr lang="zh-CN" altLang="en-US" dirty="0">
                <a:effectLst/>
              </a:rPr>
              <a:t>那另外一个 </a:t>
            </a:r>
            <a:r>
              <a:rPr lang="en-US" altLang="zh-CN" dirty="0">
                <a:effectLst/>
              </a:rPr>
              <a:t>encoder</a:t>
            </a:r>
            <a:r>
              <a:rPr lang="zh-CN" altLang="en-US" dirty="0">
                <a:effectLst/>
              </a:rPr>
              <a:t>（对应着计算方差的网络）的作用呢？它是用来</a:t>
            </a:r>
            <a:r>
              <a:rPr lang="zh-CN" altLang="en-US" b="1" dirty="0">
                <a:effectLst/>
              </a:rPr>
              <a:t>动态调节噪声的强度</a:t>
            </a:r>
            <a:r>
              <a:rPr lang="zh-CN" altLang="en-US" dirty="0">
                <a:effectLst/>
              </a:rPr>
              <a:t>的。</a:t>
            </a:r>
          </a:p>
          <a:p>
            <a:endParaRPr lang="en-US" altLang="zh-CN" dirty="0"/>
          </a:p>
          <a:p>
            <a:r>
              <a:rPr lang="zh-CN" altLang="en-US" dirty="0"/>
              <a:t>为了优化</a:t>
            </a:r>
            <a:r>
              <a:rPr lang="en-US" altLang="zh-CN" dirty="0"/>
              <a:t>KL</a:t>
            </a:r>
            <a:r>
              <a:rPr lang="zh-CN" altLang="en-US" dirty="0"/>
              <a:t>散度，我们需要应用一个简单的参数重构技巧：不像标准自编码器那样产生实数值向量，</a:t>
            </a:r>
            <a:r>
              <a:rPr lang="en-US" altLang="zh-CN" dirty="0"/>
              <a:t>VAE</a:t>
            </a:r>
            <a:r>
              <a:rPr lang="zh-CN" altLang="en-US" dirty="0"/>
              <a:t>的编码器会产生两个向量</a:t>
            </a:r>
            <a:r>
              <a:rPr lang="en-US" altLang="zh-CN" dirty="0"/>
              <a:t>:</a:t>
            </a:r>
            <a:r>
              <a:rPr lang="zh-CN" altLang="en-US" dirty="0"/>
              <a:t>一个是均值向量，一个是标准差向量。</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82316"/>
            <a:chOff x="0" y="0"/>
            <a:chExt cx="12204000" cy="982316"/>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flipH="1">
              <a:off x="1182393" y="397541"/>
              <a:ext cx="2843605" cy="584775"/>
            </a:xfrm>
            <a:prstGeom prst="rect">
              <a:avLst/>
            </a:prstGeom>
          </p:spPr>
          <p:txBody>
            <a:bodyPr wrap="squar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3021891"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9348395" y="308332"/>
            <a:ext cx="2843605"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732329"/>
            <a:chOff x="0" y="0"/>
            <a:chExt cx="12291086" cy="732329"/>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2161457"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553998"/>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2021/3/23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2021/3/23</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3926731"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rgbClr val="1F4E79"/>
              </a:solidFill>
            </a:endParaRPr>
          </a:p>
          <a:p>
            <a:pPr algn="ctr"/>
            <a:endParaRPr lang="en-US" altLang="zh-CN" dirty="0">
              <a:solidFill>
                <a:srgbClr val="1F4E79"/>
              </a:solidFill>
            </a:endParaRPr>
          </a:p>
        </p:txBody>
      </p:sp>
      <p:cxnSp>
        <p:nvCxnSpPr>
          <p:cNvPr id="19" name="直接连接符 18"/>
          <p:cNvCxnSpPr/>
          <p:nvPr/>
        </p:nvCxnSpPr>
        <p:spPr>
          <a:xfrm>
            <a:off x="0" y="1231156"/>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450858" y="5970888"/>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64012" y="1882842"/>
            <a:ext cx="10856458"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Merging Statistical Feature via Adaptive Gate for Improved </a:t>
            </a:r>
            <a:r>
              <a:rPr lang="en-US" altLang="zh-CN" sz="32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Text Classification</a:t>
            </a:r>
            <a:endPar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文本框 2"/>
          <p:cNvSpPr txBox="1"/>
          <p:nvPr/>
        </p:nvSpPr>
        <p:spPr>
          <a:xfrm>
            <a:off x="4928874" y="5268595"/>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2021.3.23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——AAAI2021</a:t>
            </a:r>
            <a:endParaRPr lang="en-US" altLang="zh-CN" dirty="0">
              <a:solidFill>
                <a:srgbClr val="1F4E79"/>
              </a:solidFill>
            </a:endParaRPr>
          </a:p>
        </p:txBody>
      </p:sp>
      <p:sp>
        <p:nvSpPr>
          <p:cNvPr id="13" name="矩形 12">
            <a:extLst>
              <a:ext uri="{FF2B5EF4-FFF2-40B4-BE49-F238E27FC236}">
                <a16:creationId xmlns:a16="http://schemas.microsoft.com/office/drawing/2014/main" id="{EC1F8438-10AC-49C8-A4B0-5A2A18084727}"/>
              </a:ext>
            </a:extLst>
          </p:cNvPr>
          <p:cNvSpPr/>
          <p:nvPr/>
        </p:nvSpPr>
        <p:spPr>
          <a:xfrm>
            <a:off x="3143250" y="3099971"/>
            <a:ext cx="6096000" cy="338554"/>
          </a:xfrm>
          <a:prstGeom prst="rect">
            <a:avLst/>
          </a:prstGeom>
        </p:spPr>
        <p:txBody>
          <a:bodyPr>
            <a:spAutoFit/>
          </a:bodyPr>
          <a:lstStyle/>
          <a:p>
            <a:pPr algn="ctr"/>
            <a:r>
              <a:rPr lang="it-IT" altLang="zh-CN" sz="1600" b="1" dirty="0">
                <a:solidFill>
                  <a:srgbClr val="1F4E79"/>
                </a:solidFill>
              </a:rPr>
              <a:t>Xianming Li,</a:t>
            </a:r>
            <a:r>
              <a:rPr lang="it-IT" altLang="zh-CN" sz="1600" b="1" baseline="30000" dirty="0">
                <a:solidFill>
                  <a:srgbClr val="1F4E79"/>
                </a:solidFill>
              </a:rPr>
              <a:t>1†   </a:t>
            </a:r>
            <a:r>
              <a:rPr lang="it-IT" altLang="zh-CN" sz="1600" b="1" dirty="0">
                <a:solidFill>
                  <a:srgbClr val="1F4E79"/>
                </a:solidFill>
              </a:rPr>
              <a:t>Zongxi Li,</a:t>
            </a:r>
            <a:r>
              <a:rPr lang="it-IT" altLang="zh-CN" sz="1600" b="1" baseline="30000" dirty="0">
                <a:solidFill>
                  <a:srgbClr val="1F4E79"/>
                </a:solidFill>
              </a:rPr>
              <a:t>2†*   </a:t>
            </a:r>
            <a:r>
              <a:rPr lang="it-IT" altLang="zh-CN" sz="1600" b="1" dirty="0">
                <a:solidFill>
                  <a:srgbClr val="1F4E79"/>
                </a:solidFill>
              </a:rPr>
              <a:t>Haoran Xie,</a:t>
            </a:r>
            <a:r>
              <a:rPr lang="it-IT" altLang="zh-CN" sz="1600" b="1" baseline="30000" dirty="0">
                <a:solidFill>
                  <a:srgbClr val="1F4E79"/>
                </a:solidFill>
              </a:rPr>
              <a:t>3   </a:t>
            </a:r>
            <a:r>
              <a:rPr lang="it-IT" altLang="zh-CN" sz="1600" b="1" dirty="0">
                <a:solidFill>
                  <a:srgbClr val="1F4E79"/>
                </a:solidFill>
              </a:rPr>
              <a:t>Qing Li</a:t>
            </a:r>
            <a:r>
              <a:rPr lang="it-IT" altLang="zh-CN" sz="1600" b="1" baseline="30000" dirty="0">
                <a:solidFill>
                  <a:srgbClr val="1F4E79"/>
                </a:solidFill>
              </a:rPr>
              <a:t>4</a:t>
            </a:r>
            <a:endParaRPr lang="zh-CN" altLang="en-US" sz="1600" baseline="30000" dirty="0">
              <a:solidFill>
                <a:srgbClr val="1F4E79"/>
              </a:solidFill>
            </a:endParaRPr>
          </a:p>
        </p:txBody>
      </p:sp>
      <p:sp>
        <p:nvSpPr>
          <p:cNvPr id="35" name="矩形 34">
            <a:extLst>
              <a:ext uri="{FF2B5EF4-FFF2-40B4-BE49-F238E27FC236}">
                <a16:creationId xmlns:a16="http://schemas.microsoft.com/office/drawing/2014/main" id="{2CACF2E1-D456-40BB-89CE-BF3B952703DC}"/>
              </a:ext>
            </a:extLst>
          </p:cNvPr>
          <p:cNvSpPr/>
          <p:nvPr/>
        </p:nvSpPr>
        <p:spPr>
          <a:xfrm>
            <a:off x="2628974" y="3584819"/>
            <a:ext cx="7124551" cy="1384995"/>
          </a:xfrm>
          <a:prstGeom prst="rect">
            <a:avLst/>
          </a:prstGeom>
        </p:spPr>
        <p:txBody>
          <a:bodyPr wrap="square">
            <a:spAutoFit/>
          </a:bodyPr>
          <a:lstStyle/>
          <a:p>
            <a:pPr algn="ctr"/>
            <a:r>
              <a:rPr lang="en-US" altLang="zh-CN" sz="1400" baseline="30000" dirty="0">
                <a:solidFill>
                  <a:srgbClr val="1F4E79"/>
                </a:solidFill>
              </a:rPr>
              <a:t>1</a:t>
            </a:r>
            <a:r>
              <a:rPr lang="en-US" altLang="zh-CN" sz="1400" dirty="0">
                <a:solidFill>
                  <a:srgbClr val="1F4E79"/>
                </a:solidFill>
              </a:rPr>
              <a:t>Ant Group, Shanghai, China</a:t>
            </a:r>
          </a:p>
          <a:p>
            <a:pPr algn="ctr"/>
            <a:r>
              <a:rPr lang="en-US" altLang="zh-CN" sz="1400" baseline="30000" dirty="0">
                <a:solidFill>
                  <a:srgbClr val="1F4E79"/>
                </a:solidFill>
              </a:rPr>
              <a:t>2</a:t>
            </a:r>
            <a:r>
              <a:rPr lang="en-US" altLang="zh-CN" sz="1400" dirty="0">
                <a:solidFill>
                  <a:srgbClr val="1F4E79"/>
                </a:solidFill>
              </a:rPr>
              <a:t>Department of Computer Science, City University of Hong Kong, Hong Kong SAR</a:t>
            </a:r>
          </a:p>
          <a:p>
            <a:pPr algn="ctr"/>
            <a:r>
              <a:rPr lang="en-US" altLang="zh-CN" sz="1400" baseline="30000" dirty="0">
                <a:solidFill>
                  <a:srgbClr val="1F4E79"/>
                </a:solidFill>
              </a:rPr>
              <a:t>3</a:t>
            </a:r>
            <a:r>
              <a:rPr lang="en-US" altLang="zh-CN" sz="1400" dirty="0">
                <a:solidFill>
                  <a:srgbClr val="1F4E79"/>
                </a:solidFill>
              </a:rPr>
              <a:t>Department of Computing and Decision Sciences, </a:t>
            </a:r>
            <a:r>
              <a:rPr lang="en-US" altLang="zh-CN" sz="1400" dirty="0" err="1">
                <a:solidFill>
                  <a:srgbClr val="1F4E79"/>
                </a:solidFill>
              </a:rPr>
              <a:t>Lingnan</a:t>
            </a:r>
            <a:r>
              <a:rPr lang="en-US" altLang="zh-CN" sz="1400" dirty="0">
                <a:solidFill>
                  <a:srgbClr val="1F4E79"/>
                </a:solidFill>
              </a:rPr>
              <a:t> University, Hong Kong SAR</a:t>
            </a:r>
          </a:p>
          <a:p>
            <a:pPr algn="ctr"/>
            <a:r>
              <a:rPr lang="en-US" altLang="zh-CN" sz="1400" baseline="30000" dirty="0">
                <a:solidFill>
                  <a:srgbClr val="1F4E79"/>
                </a:solidFill>
              </a:rPr>
              <a:t>4</a:t>
            </a:r>
            <a:r>
              <a:rPr lang="en-US" altLang="zh-CN" sz="1400" dirty="0">
                <a:solidFill>
                  <a:srgbClr val="1F4E79"/>
                </a:solidFill>
              </a:rPr>
              <a:t>Department of Computing, The Hong Kong Polytechnic University, Hong Kong SAR</a:t>
            </a:r>
          </a:p>
          <a:p>
            <a:pPr algn="ctr"/>
            <a:r>
              <a:rPr lang="en-US" altLang="zh-CN" sz="1400" dirty="0">
                <a:solidFill>
                  <a:srgbClr val="1F4E79"/>
                </a:solidFill>
              </a:rPr>
              <a:t>niming.lxm@antgroup.com, zongxili2-c@my.cityu.edu.hk, hrxie@ln.edu.hk, csqli@comp.polyu.edu.hk</a:t>
            </a:r>
            <a:endParaRPr lang="zh-CN" altLang="en-US" sz="1400" dirty="0">
              <a:solidFill>
                <a:srgbClr val="1F4E7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7" name="图片 6">
            <a:extLst>
              <a:ext uri="{FF2B5EF4-FFF2-40B4-BE49-F238E27FC236}">
                <a16:creationId xmlns:a16="http://schemas.microsoft.com/office/drawing/2014/main" id="{946201A7-A8C1-477B-ABB9-A151264A0FFA}"/>
              </a:ext>
            </a:extLst>
          </p:cNvPr>
          <p:cNvPicPr>
            <a:picLocks noChangeAspect="1"/>
          </p:cNvPicPr>
          <p:nvPr/>
        </p:nvPicPr>
        <p:blipFill>
          <a:blip r:embed="rId2"/>
          <a:stretch>
            <a:fillRect/>
          </a:stretch>
        </p:blipFill>
        <p:spPr>
          <a:xfrm>
            <a:off x="0" y="2017470"/>
            <a:ext cx="12192000" cy="3851760"/>
          </a:xfrm>
          <a:prstGeom prst="rect">
            <a:avLst/>
          </a:prstGeom>
        </p:spPr>
      </p:pic>
    </p:spTree>
    <p:extLst>
      <p:ext uri="{BB962C8B-B14F-4D97-AF65-F5344CB8AC3E}">
        <p14:creationId xmlns:p14="http://schemas.microsoft.com/office/powerpoint/2010/main" val="383026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294164C9-5750-486A-BE08-133F2499F512}"/>
              </a:ext>
            </a:extLst>
          </p:cNvPr>
          <p:cNvPicPr>
            <a:picLocks noChangeAspect="1"/>
          </p:cNvPicPr>
          <p:nvPr/>
        </p:nvPicPr>
        <p:blipFill>
          <a:blip r:embed="rId2"/>
          <a:stretch>
            <a:fillRect/>
          </a:stretch>
        </p:blipFill>
        <p:spPr>
          <a:xfrm>
            <a:off x="730123" y="1756549"/>
            <a:ext cx="4940554" cy="4330923"/>
          </a:xfrm>
          <a:prstGeom prst="rect">
            <a:avLst/>
          </a:prstGeom>
        </p:spPr>
      </p:pic>
      <p:pic>
        <p:nvPicPr>
          <p:cNvPr id="6" name="图片 5">
            <a:extLst>
              <a:ext uri="{FF2B5EF4-FFF2-40B4-BE49-F238E27FC236}">
                <a16:creationId xmlns:a16="http://schemas.microsoft.com/office/drawing/2014/main" id="{D6597D7F-1DC6-4185-9D48-7D5265F3F697}"/>
              </a:ext>
            </a:extLst>
          </p:cNvPr>
          <p:cNvPicPr>
            <a:picLocks noChangeAspect="1"/>
          </p:cNvPicPr>
          <p:nvPr/>
        </p:nvPicPr>
        <p:blipFill>
          <a:blip r:embed="rId3"/>
          <a:stretch>
            <a:fillRect/>
          </a:stretch>
        </p:blipFill>
        <p:spPr>
          <a:xfrm>
            <a:off x="6521325" y="2089941"/>
            <a:ext cx="4273770" cy="3664138"/>
          </a:xfrm>
          <a:prstGeom prst="rect">
            <a:avLst/>
          </a:prstGeom>
        </p:spPr>
      </p:pic>
    </p:spTree>
    <p:extLst>
      <p:ext uri="{BB962C8B-B14F-4D97-AF65-F5344CB8AC3E}">
        <p14:creationId xmlns:p14="http://schemas.microsoft.com/office/powerpoint/2010/main" val="162125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696897" y="1549659"/>
            <a:ext cx="10798206" cy="5127366"/>
          </a:xfrm>
          <a:prstGeom prst="rect">
            <a:avLst/>
          </a:prstGeom>
          <a:noFill/>
        </p:spPr>
        <p:txBody>
          <a:bodyPr wrap="square" rtlCol="0">
            <a:spAutoFit/>
          </a:bodyPr>
          <a:lstStyle/>
          <a:p>
            <a:pPr indent="457200" algn="just">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 this paper, we have proposed an Adaptive Gate Network (AGN) to incorporate statistical features and conducted extensive experiments with CNN-based, RNN-based, Transformer-based, and Bert-based frameworks to demonstrate the effectiveness and robustness of our proposed AGN method. The well-designed valve mechanism enables AGN to merge necessary information while preserving essential semantic features. Given naturally biased statistical information, AGN can produce impressive improvements to baseline models. AGN has excellent flexibility in actual usage, especially when limited external information is available. For future work, we plan to apply the AGN to other tasks exploring various types of external knowledge, thereby providing a more in-depth insight into the framework design with better utilization of additional knowledge.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976737" y="101916"/>
              <a:ext cx="3310304"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81244" y="39420"/>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10" name="矩形 9">
            <a:extLst>
              <a:ext uri="{FF2B5EF4-FFF2-40B4-BE49-F238E27FC236}">
                <a16:creationId xmlns:a16="http://schemas.microsoft.com/office/drawing/2014/main" id="{BC40C536-2A7A-4F3A-B555-E35C5FFDD562}"/>
              </a:ext>
            </a:extLst>
          </p:cNvPr>
          <p:cNvSpPr/>
          <p:nvPr/>
        </p:nvSpPr>
        <p:spPr>
          <a:xfrm>
            <a:off x="1681843" y="4300461"/>
            <a:ext cx="10767668" cy="881139"/>
          </a:xfrm>
          <a:prstGeom prst="rect">
            <a:avLst/>
          </a:prstGeom>
        </p:spPr>
        <p:txBody>
          <a:bodyPr wrap="square">
            <a:spAutoFit/>
          </a:bodyPr>
          <a:lstStyle/>
          <a:p>
            <a:pPr>
              <a:lnSpc>
                <a:spcPct val="150000"/>
              </a:lnSpc>
            </a:pPr>
            <a:r>
              <a:rPr lang="zh-CN" altLang="en-US" dirty="0"/>
              <a:t>(1) </a:t>
            </a:r>
            <a:r>
              <a:rPr lang="en-US" altLang="zh-CN" dirty="0"/>
              <a:t>The semantic feature and statistical feature are not compatible in scale and dimension;</a:t>
            </a:r>
          </a:p>
          <a:p>
            <a:pPr>
              <a:lnSpc>
                <a:spcPct val="150000"/>
              </a:lnSpc>
            </a:pPr>
            <a:r>
              <a:rPr lang="zh-CN" altLang="en-US" dirty="0"/>
              <a:t>(2) </a:t>
            </a:r>
            <a:r>
              <a:rPr lang="en-US" altLang="zh-CN" dirty="0"/>
              <a:t>The new information may not be necessary for all semantic features</a:t>
            </a:r>
            <a:endParaRPr lang="zh-CN" altLang="en-US" dirty="0"/>
          </a:p>
        </p:txBody>
      </p:sp>
      <p:sp>
        <p:nvSpPr>
          <p:cNvPr id="12" name="文本框 11">
            <a:extLst>
              <a:ext uri="{FF2B5EF4-FFF2-40B4-BE49-F238E27FC236}">
                <a16:creationId xmlns:a16="http://schemas.microsoft.com/office/drawing/2014/main" id="{CF7D1FD5-1E2E-4009-82B9-2B8E50C29D11}"/>
              </a:ext>
            </a:extLst>
          </p:cNvPr>
          <p:cNvSpPr txBox="1"/>
          <p:nvPr/>
        </p:nvSpPr>
        <p:spPr>
          <a:xfrm>
            <a:off x="1681843" y="3105834"/>
            <a:ext cx="7131843" cy="646331"/>
          </a:xfrm>
          <a:prstGeom prst="rect">
            <a:avLst/>
          </a:prstGeom>
          <a:noFill/>
        </p:spPr>
        <p:txBody>
          <a:bodyPr wrap="square">
            <a:spAutoFit/>
          </a:bodyPr>
          <a:lstStyle/>
          <a:p>
            <a:pPr algn="just"/>
            <a:r>
              <a:rPr lang="en-US" altLang="zh-CN" b="1" dirty="0"/>
              <a:t>From our pilot study, we find that using statistical as an additional feature brings forth substantial improvements to various baselines.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pic>
        <p:nvPicPr>
          <p:cNvPr id="7" name="图片 6">
            <a:extLst>
              <a:ext uri="{FF2B5EF4-FFF2-40B4-BE49-F238E27FC236}">
                <a16:creationId xmlns:a16="http://schemas.microsoft.com/office/drawing/2014/main" id="{E933EEEC-E637-4552-AA95-95F82FF179F3}"/>
              </a:ext>
            </a:extLst>
          </p:cNvPr>
          <p:cNvPicPr>
            <a:picLocks noChangeAspect="1"/>
          </p:cNvPicPr>
          <p:nvPr/>
        </p:nvPicPr>
        <p:blipFill>
          <a:blip r:embed="rId3"/>
          <a:stretch>
            <a:fillRect/>
          </a:stretch>
        </p:blipFill>
        <p:spPr>
          <a:xfrm>
            <a:off x="1019248" y="1809667"/>
            <a:ext cx="10655438" cy="41910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17" name="矩形 16">
            <a:extLst>
              <a:ext uri="{FF2B5EF4-FFF2-40B4-BE49-F238E27FC236}">
                <a16:creationId xmlns:a16="http://schemas.microsoft.com/office/drawing/2014/main" id="{8683D492-705F-4E61-93EE-76E650EED126}"/>
              </a:ext>
            </a:extLst>
          </p:cNvPr>
          <p:cNvSpPr/>
          <p:nvPr/>
        </p:nvSpPr>
        <p:spPr>
          <a:xfrm>
            <a:off x="838200" y="4717609"/>
            <a:ext cx="2169184" cy="369332"/>
          </a:xfrm>
          <a:prstGeom prst="rect">
            <a:avLst/>
          </a:prstGeom>
        </p:spPr>
        <p:txBody>
          <a:bodyPr wrap="none">
            <a:spAutoFit/>
          </a:bodyPr>
          <a:lstStyle/>
          <a:p>
            <a:r>
              <a:rPr lang="en-US" altLang="zh-CN" b="1" dirty="0"/>
              <a:t>Global information</a:t>
            </a:r>
            <a:endParaRPr lang="zh-CN" altLang="en-US" b="1" dirty="0"/>
          </a:p>
        </p:txBody>
      </p:sp>
      <p:pic>
        <p:nvPicPr>
          <p:cNvPr id="5" name="图片 4">
            <a:extLst>
              <a:ext uri="{FF2B5EF4-FFF2-40B4-BE49-F238E27FC236}">
                <a16:creationId xmlns:a16="http://schemas.microsoft.com/office/drawing/2014/main" id="{532494CB-87A9-41E6-AE30-F4D512C38F8F}"/>
              </a:ext>
            </a:extLst>
          </p:cNvPr>
          <p:cNvPicPr>
            <a:picLocks noChangeAspect="1"/>
          </p:cNvPicPr>
          <p:nvPr/>
        </p:nvPicPr>
        <p:blipFill>
          <a:blip r:embed="rId3"/>
          <a:stretch>
            <a:fillRect/>
          </a:stretch>
        </p:blipFill>
        <p:spPr>
          <a:xfrm>
            <a:off x="1493342" y="5921551"/>
            <a:ext cx="3689682" cy="451140"/>
          </a:xfrm>
          <a:prstGeom prst="rect">
            <a:avLst/>
          </a:prstGeom>
        </p:spPr>
      </p:pic>
      <p:pic>
        <p:nvPicPr>
          <p:cNvPr id="9" name="图片 8">
            <a:extLst>
              <a:ext uri="{FF2B5EF4-FFF2-40B4-BE49-F238E27FC236}">
                <a16:creationId xmlns:a16="http://schemas.microsoft.com/office/drawing/2014/main" id="{EA456DAA-E09A-42D8-99C8-B1D37D2CBA11}"/>
              </a:ext>
            </a:extLst>
          </p:cNvPr>
          <p:cNvPicPr>
            <a:picLocks noChangeAspect="1"/>
          </p:cNvPicPr>
          <p:nvPr/>
        </p:nvPicPr>
        <p:blipFill>
          <a:blip r:embed="rId4"/>
          <a:stretch>
            <a:fillRect/>
          </a:stretch>
        </p:blipFill>
        <p:spPr>
          <a:xfrm>
            <a:off x="838200" y="5278676"/>
            <a:ext cx="4344824" cy="451140"/>
          </a:xfrm>
          <a:prstGeom prst="rect">
            <a:avLst/>
          </a:prstGeom>
        </p:spPr>
      </p:pic>
      <p:pic>
        <p:nvPicPr>
          <p:cNvPr id="12" name="图片 11">
            <a:extLst>
              <a:ext uri="{FF2B5EF4-FFF2-40B4-BE49-F238E27FC236}">
                <a16:creationId xmlns:a16="http://schemas.microsoft.com/office/drawing/2014/main" id="{5BA830AE-3F46-4142-B7EE-0BF596A99C5E}"/>
              </a:ext>
            </a:extLst>
          </p:cNvPr>
          <p:cNvPicPr>
            <a:picLocks noChangeAspect="1"/>
          </p:cNvPicPr>
          <p:nvPr/>
        </p:nvPicPr>
        <p:blipFill rotWithShape="1">
          <a:blip r:embed="rId5"/>
          <a:srcRect l="1560" t="5951" r="1358"/>
          <a:stretch/>
        </p:blipFill>
        <p:spPr>
          <a:xfrm>
            <a:off x="1304598" y="1579324"/>
            <a:ext cx="8333258" cy="2867485"/>
          </a:xfrm>
          <a:prstGeom prst="rect">
            <a:avLst/>
          </a:prstGeom>
        </p:spPr>
      </p:pic>
      <p:pic>
        <p:nvPicPr>
          <p:cNvPr id="15" name="图片 14">
            <a:extLst>
              <a:ext uri="{FF2B5EF4-FFF2-40B4-BE49-F238E27FC236}">
                <a16:creationId xmlns:a16="http://schemas.microsoft.com/office/drawing/2014/main" id="{88F36C70-DCAE-41EF-8FF3-EC5337FB9041}"/>
              </a:ext>
            </a:extLst>
          </p:cNvPr>
          <p:cNvPicPr>
            <a:picLocks noChangeAspect="1"/>
          </p:cNvPicPr>
          <p:nvPr/>
        </p:nvPicPr>
        <p:blipFill>
          <a:blip r:embed="rId6"/>
          <a:stretch>
            <a:fillRect/>
          </a:stretch>
        </p:blipFill>
        <p:spPr>
          <a:xfrm>
            <a:off x="6334125" y="5214259"/>
            <a:ext cx="4874945" cy="1031113"/>
          </a:xfrm>
          <a:prstGeom prst="rect">
            <a:avLst/>
          </a:prstGeom>
        </p:spPr>
      </p:pic>
    </p:spTree>
    <p:extLst>
      <p:ext uri="{BB962C8B-B14F-4D97-AF65-F5344CB8AC3E}">
        <p14:creationId xmlns:p14="http://schemas.microsoft.com/office/powerpoint/2010/main" val="2518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873070" y="1916779"/>
            <a:ext cx="4089581" cy="369332"/>
          </a:xfrm>
          <a:prstGeom prst="rect">
            <a:avLst/>
          </a:prstGeom>
        </p:spPr>
        <p:txBody>
          <a:bodyPr wrap="none">
            <a:spAutoFit/>
          </a:bodyPr>
          <a:lstStyle/>
          <a:p>
            <a:r>
              <a:rPr lang="en-US" altLang="zh-CN" b="1" dirty="0"/>
              <a:t>V-Net: Variational Encoding Network</a:t>
            </a:r>
            <a:endParaRPr lang="zh-CN" altLang="en-US" b="1" dirty="0"/>
          </a:p>
        </p:txBody>
      </p:sp>
      <p:pic>
        <p:nvPicPr>
          <p:cNvPr id="17" name="图片 16">
            <a:extLst>
              <a:ext uri="{FF2B5EF4-FFF2-40B4-BE49-F238E27FC236}">
                <a16:creationId xmlns:a16="http://schemas.microsoft.com/office/drawing/2014/main" id="{B38459DB-67D2-4461-AE3B-AA339ACEB1D6}"/>
              </a:ext>
            </a:extLst>
          </p:cNvPr>
          <p:cNvPicPr>
            <a:picLocks noChangeAspect="1"/>
          </p:cNvPicPr>
          <p:nvPr/>
        </p:nvPicPr>
        <p:blipFill rotWithShape="1">
          <a:blip r:embed="rId3"/>
          <a:srcRect l="1560" t="5951" r="1358"/>
          <a:stretch/>
        </p:blipFill>
        <p:spPr>
          <a:xfrm>
            <a:off x="0" y="1802643"/>
            <a:ext cx="7283100" cy="2506124"/>
          </a:xfrm>
          <a:prstGeom prst="rect">
            <a:avLst/>
          </a:prstGeom>
        </p:spPr>
      </p:pic>
      <p:pic>
        <p:nvPicPr>
          <p:cNvPr id="4" name="图片 3">
            <a:extLst>
              <a:ext uri="{FF2B5EF4-FFF2-40B4-BE49-F238E27FC236}">
                <a16:creationId xmlns:a16="http://schemas.microsoft.com/office/drawing/2014/main" id="{FDD303FC-A59C-43FC-8046-DC21D5256832}"/>
              </a:ext>
            </a:extLst>
          </p:cNvPr>
          <p:cNvPicPr>
            <a:picLocks noChangeAspect="1"/>
          </p:cNvPicPr>
          <p:nvPr/>
        </p:nvPicPr>
        <p:blipFill>
          <a:blip r:embed="rId4"/>
          <a:stretch>
            <a:fillRect/>
          </a:stretch>
        </p:blipFill>
        <p:spPr>
          <a:xfrm>
            <a:off x="869951" y="4778275"/>
            <a:ext cx="4584936" cy="419122"/>
          </a:xfrm>
          <a:prstGeom prst="rect">
            <a:avLst/>
          </a:prstGeom>
        </p:spPr>
      </p:pic>
      <p:pic>
        <p:nvPicPr>
          <p:cNvPr id="7" name="图片 6">
            <a:extLst>
              <a:ext uri="{FF2B5EF4-FFF2-40B4-BE49-F238E27FC236}">
                <a16:creationId xmlns:a16="http://schemas.microsoft.com/office/drawing/2014/main" id="{DC4130B3-2453-4F6C-A66E-9AF1D3162B91}"/>
              </a:ext>
            </a:extLst>
          </p:cNvPr>
          <p:cNvPicPr>
            <a:picLocks noChangeAspect="1"/>
          </p:cNvPicPr>
          <p:nvPr/>
        </p:nvPicPr>
        <p:blipFill>
          <a:blip r:embed="rId5"/>
          <a:stretch>
            <a:fillRect/>
          </a:stretch>
        </p:blipFill>
        <p:spPr>
          <a:xfrm>
            <a:off x="838200" y="5303293"/>
            <a:ext cx="4616687" cy="666784"/>
          </a:xfrm>
          <a:prstGeom prst="rect">
            <a:avLst/>
          </a:prstGeom>
        </p:spPr>
      </p:pic>
      <p:pic>
        <p:nvPicPr>
          <p:cNvPr id="10" name="图片 9">
            <a:extLst>
              <a:ext uri="{FF2B5EF4-FFF2-40B4-BE49-F238E27FC236}">
                <a16:creationId xmlns:a16="http://schemas.microsoft.com/office/drawing/2014/main" id="{77711528-FA2B-459F-A707-91BA8D65D137}"/>
              </a:ext>
            </a:extLst>
          </p:cNvPr>
          <p:cNvPicPr>
            <a:picLocks noChangeAspect="1"/>
          </p:cNvPicPr>
          <p:nvPr/>
        </p:nvPicPr>
        <p:blipFill>
          <a:blip r:embed="rId6"/>
          <a:stretch>
            <a:fillRect/>
          </a:stretch>
        </p:blipFill>
        <p:spPr>
          <a:xfrm>
            <a:off x="1025906" y="6129742"/>
            <a:ext cx="3733992" cy="368319"/>
          </a:xfrm>
          <a:prstGeom prst="rect">
            <a:avLst/>
          </a:prstGeom>
        </p:spPr>
      </p:pic>
      <p:pic>
        <p:nvPicPr>
          <p:cNvPr id="20" name="图片 19">
            <a:extLst>
              <a:ext uri="{FF2B5EF4-FFF2-40B4-BE49-F238E27FC236}">
                <a16:creationId xmlns:a16="http://schemas.microsoft.com/office/drawing/2014/main" id="{BD281770-ADC8-496D-A761-08FFFAA31250}"/>
              </a:ext>
            </a:extLst>
          </p:cNvPr>
          <p:cNvPicPr>
            <a:picLocks noChangeAspect="1"/>
          </p:cNvPicPr>
          <p:nvPr/>
        </p:nvPicPr>
        <p:blipFill>
          <a:blip r:embed="rId7"/>
          <a:stretch>
            <a:fillRect/>
          </a:stretch>
        </p:blipFill>
        <p:spPr>
          <a:xfrm>
            <a:off x="7467357" y="2465948"/>
            <a:ext cx="4724643" cy="2013053"/>
          </a:xfrm>
          <a:prstGeom prst="rect">
            <a:avLst/>
          </a:prstGeom>
        </p:spPr>
      </p:pic>
      <p:sp>
        <p:nvSpPr>
          <p:cNvPr id="21" name="文本框 20">
            <a:extLst>
              <a:ext uri="{FF2B5EF4-FFF2-40B4-BE49-F238E27FC236}">
                <a16:creationId xmlns:a16="http://schemas.microsoft.com/office/drawing/2014/main" id="{BC3B59D3-468A-4F6E-AA40-D23CCA8A15BF}"/>
              </a:ext>
            </a:extLst>
          </p:cNvPr>
          <p:cNvSpPr txBox="1"/>
          <p:nvPr/>
        </p:nvSpPr>
        <p:spPr>
          <a:xfrm>
            <a:off x="8606495" y="4196859"/>
            <a:ext cx="3509305" cy="368319"/>
          </a:xfrm>
          <a:prstGeom prst="rect">
            <a:avLst/>
          </a:prstGeom>
          <a:solidFill>
            <a:schemeClr val="bg1"/>
          </a:solidFill>
        </p:spPr>
        <p:txBody>
          <a:bodyPr wrap="square" rtlCol="0">
            <a:spAutoFit/>
          </a:bodyPr>
          <a:lstStyle/>
          <a:p>
            <a:endParaRPr lang="zh-CN" altLang="en-US" dirty="0"/>
          </a:p>
        </p:txBody>
      </p:sp>
      <p:pic>
        <p:nvPicPr>
          <p:cNvPr id="23" name="图片 22">
            <a:extLst>
              <a:ext uri="{FF2B5EF4-FFF2-40B4-BE49-F238E27FC236}">
                <a16:creationId xmlns:a16="http://schemas.microsoft.com/office/drawing/2014/main" id="{74F9D42A-EF2B-432F-BB9F-B5CEFB4B9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5975" y="4744360"/>
            <a:ext cx="4486676" cy="1753701"/>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4" name="矩形 3">
            <a:extLst>
              <a:ext uri="{FF2B5EF4-FFF2-40B4-BE49-F238E27FC236}">
                <a16:creationId xmlns:a16="http://schemas.microsoft.com/office/drawing/2014/main" id="{CF7B7552-64C3-4CF1-A9AC-22E87FC2CE92}"/>
              </a:ext>
            </a:extLst>
          </p:cNvPr>
          <p:cNvSpPr/>
          <p:nvPr/>
        </p:nvSpPr>
        <p:spPr>
          <a:xfrm>
            <a:off x="395945" y="4127097"/>
            <a:ext cx="7843180" cy="369332"/>
          </a:xfrm>
          <a:prstGeom prst="rect">
            <a:avLst/>
          </a:prstGeom>
        </p:spPr>
        <p:txBody>
          <a:bodyPr wrap="square">
            <a:spAutoFit/>
          </a:bodyPr>
          <a:lstStyle/>
          <a:p>
            <a:r>
              <a:rPr lang="en-US" altLang="zh-CN" b="1" dirty="0"/>
              <a:t>S-Net: Semantic Representation Projection Network</a:t>
            </a:r>
            <a:endParaRPr lang="zh-CN" altLang="en-US" b="1" dirty="0"/>
          </a:p>
        </p:txBody>
      </p:sp>
      <p:pic>
        <p:nvPicPr>
          <p:cNvPr id="8" name="图片 7">
            <a:extLst>
              <a:ext uri="{FF2B5EF4-FFF2-40B4-BE49-F238E27FC236}">
                <a16:creationId xmlns:a16="http://schemas.microsoft.com/office/drawing/2014/main" id="{3DFA2BD4-537B-4BFA-9251-E009ED6DBDEF}"/>
              </a:ext>
            </a:extLst>
          </p:cNvPr>
          <p:cNvPicPr>
            <a:picLocks noChangeAspect="1"/>
          </p:cNvPicPr>
          <p:nvPr/>
        </p:nvPicPr>
        <p:blipFill rotWithShape="1">
          <a:blip r:embed="rId2"/>
          <a:srcRect l="1560" t="5951" r="1358"/>
          <a:stretch/>
        </p:blipFill>
        <p:spPr>
          <a:xfrm>
            <a:off x="104775" y="1397944"/>
            <a:ext cx="7448550" cy="2563056"/>
          </a:xfrm>
          <a:prstGeom prst="rect">
            <a:avLst/>
          </a:prstGeom>
        </p:spPr>
      </p:pic>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77FB58B0-088E-421D-9079-A63D11FB7629}"/>
                  </a:ext>
                </a:extLst>
              </p:cNvPr>
              <p:cNvSpPr txBox="1"/>
              <p:nvPr/>
            </p:nvSpPr>
            <p:spPr>
              <a:xfrm>
                <a:off x="586445" y="4538178"/>
                <a:ext cx="6143624" cy="369332"/>
              </a:xfrm>
              <a:prstGeom prst="rect">
                <a:avLst/>
              </a:prstGeom>
              <a:noFill/>
            </p:spPr>
            <p:txBody>
              <a:bodyPr wrap="square">
                <a:spAutoFit/>
              </a:bodyPr>
              <a:lstStyle/>
              <a:p>
                <a:r>
                  <a:rPr lang="zh-CN" altLang="en-US" dirty="0"/>
                  <a:t>the model input: </a:t>
                </a:r>
                <a14:m>
                  <m:oMath xmlns:m="http://schemas.openxmlformats.org/officeDocument/2006/math">
                    <m:r>
                      <a:rPr lang="zh-CN" altLang="en-US" i="1" dirty="0" smtClean="0">
                        <a:latin typeface="Cambria Math" panose="02040503050406030204" pitchFamily="18" charset="0"/>
                      </a:rPr>
                      <m:t>𝑥</m:t>
                    </m:r>
                    <m:r>
                      <a:rPr lang="zh-CN" altLang="en-US" i="1" dirty="0" smtClean="0">
                        <a:latin typeface="Cambria Math" panose="02040503050406030204" pitchFamily="18" charset="0"/>
                      </a:rPr>
                      <m:t> = [</m:t>
                    </m:r>
                    <m:r>
                      <a:rPr lang="zh-CN" altLang="en-US" i="1" dirty="0" smtClean="0">
                        <a:latin typeface="Cambria Math" panose="02040503050406030204" pitchFamily="18" charset="0"/>
                      </a:rPr>
                      <m:t>𝑥</m:t>
                    </m:r>
                    <m:r>
                      <a:rPr lang="zh-CN" altLang="en-US" i="1" baseline="-25000" dirty="0" smtClean="0">
                        <a:latin typeface="Cambria Math" panose="02040503050406030204" pitchFamily="18" charset="0"/>
                      </a:rPr>
                      <m:t>1</m:t>
                    </m:r>
                    <m:r>
                      <a:rPr lang="zh-CN" altLang="en-US" i="1" dirty="0" smtClean="0">
                        <a:latin typeface="Cambria Math" panose="02040503050406030204" pitchFamily="18" charset="0"/>
                      </a:rPr>
                      <m:t>,</m:t>
                    </m:r>
                    <m:r>
                      <a:rPr lang="zh-CN" altLang="en-US" i="1" dirty="0" smtClean="0">
                        <a:latin typeface="Cambria Math" panose="02040503050406030204" pitchFamily="18" charset="0"/>
                      </a:rPr>
                      <m:t>𝑥</m:t>
                    </m:r>
                    <m:r>
                      <a:rPr lang="zh-CN" altLang="en-US" i="1" baseline="-25000" dirty="0" smtClean="0">
                        <a:latin typeface="Cambria Math" panose="02040503050406030204" pitchFamily="18" charset="0"/>
                      </a:rPr>
                      <m:t>2</m:t>
                    </m:r>
                    <m:r>
                      <a:rPr lang="zh-CN" altLang="en-US" i="1" dirty="0" smtClean="0">
                        <a:latin typeface="Cambria Math" panose="02040503050406030204" pitchFamily="18" charset="0"/>
                      </a:rPr>
                      <m:t>, . . . ,</m:t>
                    </m:r>
                    <m:r>
                      <a:rPr lang="zh-CN" altLang="en-US" i="1" dirty="0" smtClean="0">
                        <a:latin typeface="Cambria Math" panose="02040503050406030204" pitchFamily="18" charset="0"/>
                      </a:rPr>
                      <m:t>𝑥𝑚</m:t>
                    </m:r>
                    <m:r>
                      <a:rPr lang="zh-CN" altLang="en-US" i="1" dirty="0" smtClean="0">
                        <a:latin typeface="Cambria Math" panose="02040503050406030204" pitchFamily="18" charset="0"/>
                      </a:rPr>
                      <m:t>]</m:t>
                    </m:r>
                  </m:oMath>
                </a14:m>
                <a:endParaRPr lang="zh-CN" altLang="en-US" dirty="0"/>
              </a:p>
            </p:txBody>
          </p:sp>
        </mc:Choice>
        <mc:Fallback>
          <p:sp>
            <p:nvSpPr>
              <p:cNvPr id="9" name="文本框 8">
                <a:extLst>
                  <a:ext uri="{FF2B5EF4-FFF2-40B4-BE49-F238E27FC236}">
                    <a16:creationId xmlns:a16="http://schemas.microsoft.com/office/drawing/2014/main" id="{77FB58B0-088E-421D-9079-A63D11FB7629}"/>
                  </a:ext>
                </a:extLst>
              </p:cNvPr>
              <p:cNvSpPr txBox="1">
                <a:spLocks noRot="1" noChangeAspect="1" noMove="1" noResize="1" noEditPoints="1" noAdjustHandles="1" noChangeArrowheads="1" noChangeShapeType="1" noTextEdit="1"/>
              </p:cNvSpPr>
              <p:nvPr/>
            </p:nvSpPr>
            <p:spPr>
              <a:xfrm>
                <a:off x="586445" y="4538178"/>
                <a:ext cx="6143624" cy="369332"/>
              </a:xfrm>
              <a:prstGeom prst="rect">
                <a:avLst/>
              </a:prstGeom>
              <a:blipFill>
                <a:blip r:embed="rId3"/>
                <a:stretch>
                  <a:fillRect l="-794" t="-8197" b="-24590"/>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E74410C9-2D44-45FB-9FB1-3427A5A82B32}"/>
              </a:ext>
            </a:extLst>
          </p:cNvPr>
          <p:cNvPicPr>
            <a:picLocks noChangeAspect="1"/>
          </p:cNvPicPr>
          <p:nvPr/>
        </p:nvPicPr>
        <p:blipFill>
          <a:blip r:embed="rId4"/>
          <a:stretch>
            <a:fillRect/>
          </a:stretch>
        </p:blipFill>
        <p:spPr>
          <a:xfrm>
            <a:off x="676776" y="5061875"/>
            <a:ext cx="3645328" cy="374467"/>
          </a:xfrm>
          <a:prstGeom prst="rect">
            <a:avLst/>
          </a:prstGeom>
        </p:spPr>
      </p:pic>
      <p:pic>
        <p:nvPicPr>
          <p:cNvPr id="13" name="图片 12">
            <a:extLst>
              <a:ext uri="{FF2B5EF4-FFF2-40B4-BE49-F238E27FC236}">
                <a16:creationId xmlns:a16="http://schemas.microsoft.com/office/drawing/2014/main" id="{449B85CB-1B27-40D6-A518-D4CDD86FE896}"/>
              </a:ext>
            </a:extLst>
          </p:cNvPr>
          <p:cNvPicPr>
            <a:picLocks noChangeAspect="1"/>
          </p:cNvPicPr>
          <p:nvPr/>
        </p:nvPicPr>
        <p:blipFill>
          <a:blip r:embed="rId5"/>
          <a:stretch>
            <a:fillRect/>
          </a:stretch>
        </p:blipFill>
        <p:spPr>
          <a:xfrm>
            <a:off x="596278" y="5480450"/>
            <a:ext cx="3228646" cy="323653"/>
          </a:xfrm>
          <a:prstGeom prst="rect">
            <a:avLst/>
          </a:prstGeom>
        </p:spPr>
      </p:pic>
      <p:pic>
        <p:nvPicPr>
          <p:cNvPr id="15" name="图片 14">
            <a:extLst>
              <a:ext uri="{FF2B5EF4-FFF2-40B4-BE49-F238E27FC236}">
                <a16:creationId xmlns:a16="http://schemas.microsoft.com/office/drawing/2014/main" id="{1CC0674A-B3E3-467D-87C7-2A6454134BDD}"/>
              </a:ext>
            </a:extLst>
          </p:cNvPr>
          <p:cNvPicPr>
            <a:picLocks noChangeAspect="1"/>
          </p:cNvPicPr>
          <p:nvPr/>
        </p:nvPicPr>
        <p:blipFill rotWithShape="1">
          <a:blip r:embed="rId6"/>
          <a:srcRect t="28886"/>
          <a:stretch/>
        </p:blipFill>
        <p:spPr>
          <a:xfrm>
            <a:off x="676776" y="5906040"/>
            <a:ext cx="3081578" cy="278906"/>
          </a:xfrm>
          <a:prstGeom prst="rect">
            <a:avLst/>
          </a:prstGeom>
        </p:spPr>
      </p:pic>
      <p:pic>
        <p:nvPicPr>
          <p:cNvPr id="19" name="图片 18">
            <a:extLst>
              <a:ext uri="{FF2B5EF4-FFF2-40B4-BE49-F238E27FC236}">
                <a16:creationId xmlns:a16="http://schemas.microsoft.com/office/drawing/2014/main" id="{FBD74F4C-4A1F-460D-AF47-DD05F8DF9184}"/>
              </a:ext>
            </a:extLst>
          </p:cNvPr>
          <p:cNvPicPr>
            <a:picLocks noChangeAspect="1"/>
          </p:cNvPicPr>
          <p:nvPr/>
        </p:nvPicPr>
        <p:blipFill>
          <a:blip r:embed="rId7"/>
          <a:stretch>
            <a:fillRect/>
          </a:stretch>
        </p:blipFill>
        <p:spPr>
          <a:xfrm>
            <a:off x="738030" y="6191197"/>
            <a:ext cx="632055" cy="301982"/>
          </a:xfrm>
          <a:prstGeom prst="rect">
            <a:avLst/>
          </a:prstGeom>
        </p:spPr>
      </p:pic>
      <p:pic>
        <p:nvPicPr>
          <p:cNvPr id="21" name="图片 20">
            <a:extLst>
              <a:ext uri="{FF2B5EF4-FFF2-40B4-BE49-F238E27FC236}">
                <a16:creationId xmlns:a16="http://schemas.microsoft.com/office/drawing/2014/main" id="{BD3A7343-7EC3-411C-9E88-FDFC9997985D}"/>
              </a:ext>
            </a:extLst>
          </p:cNvPr>
          <p:cNvPicPr>
            <a:picLocks noChangeAspect="1"/>
          </p:cNvPicPr>
          <p:nvPr/>
        </p:nvPicPr>
        <p:blipFill rotWithShape="1">
          <a:blip r:embed="rId8"/>
          <a:srcRect b="11042"/>
          <a:stretch/>
        </p:blipFill>
        <p:spPr>
          <a:xfrm>
            <a:off x="1312382" y="6229197"/>
            <a:ext cx="618115" cy="248110"/>
          </a:xfrm>
          <a:prstGeom prst="rect">
            <a:avLst/>
          </a:prstGeom>
        </p:spPr>
      </p:pic>
      <p:sp>
        <p:nvSpPr>
          <p:cNvPr id="23" name="文本框 22">
            <a:extLst>
              <a:ext uri="{FF2B5EF4-FFF2-40B4-BE49-F238E27FC236}">
                <a16:creationId xmlns:a16="http://schemas.microsoft.com/office/drawing/2014/main" id="{5E969F1A-F900-493E-B610-CD8B911E8337}"/>
              </a:ext>
            </a:extLst>
          </p:cNvPr>
          <p:cNvSpPr txBox="1"/>
          <p:nvPr/>
        </p:nvSpPr>
        <p:spPr>
          <a:xfrm>
            <a:off x="7809820" y="1978198"/>
            <a:ext cx="6143624" cy="369332"/>
          </a:xfrm>
          <a:prstGeom prst="rect">
            <a:avLst/>
          </a:prstGeom>
          <a:noFill/>
        </p:spPr>
        <p:txBody>
          <a:bodyPr wrap="square">
            <a:spAutoFit/>
          </a:bodyPr>
          <a:lstStyle/>
          <a:p>
            <a:r>
              <a:rPr lang="zh-CN" altLang="en-US" b="1" dirty="0"/>
              <a:t>Valve Component</a:t>
            </a:r>
          </a:p>
        </p:txBody>
      </p:sp>
      <p:pic>
        <p:nvPicPr>
          <p:cNvPr id="25" name="图片 24">
            <a:extLst>
              <a:ext uri="{FF2B5EF4-FFF2-40B4-BE49-F238E27FC236}">
                <a16:creationId xmlns:a16="http://schemas.microsoft.com/office/drawing/2014/main" id="{EB79F08E-480E-4A36-9449-C283E7AD09F4}"/>
              </a:ext>
            </a:extLst>
          </p:cNvPr>
          <p:cNvPicPr>
            <a:picLocks noChangeAspect="1"/>
          </p:cNvPicPr>
          <p:nvPr/>
        </p:nvPicPr>
        <p:blipFill>
          <a:blip r:embed="rId9"/>
          <a:stretch>
            <a:fillRect/>
          </a:stretch>
        </p:blipFill>
        <p:spPr>
          <a:xfrm>
            <a:off x="7815238" y="2424855"/>
            <a:ext cx="3352144" cy="373307"/>
          </a:xfrm>
          <a:prstGeom prst="rect">
            <a:avLst/>
          </a:prstGeom>
        </p:spPr>
      </p:pic>
      <p:pic>
        <p:nvPicPr>
          <p:cNvPr id="27" name="图片 26">
            <a:extLst>
              <a:ext uri="{FF2B5EF4-FFF2-40B4-BE49-F238E27FC236}">
                <a16:creationId xmlns:a16="http://schemas.microsoft.com/office/drawing/2014/main" id="{A8AF37DA-F7C4-414B-A8B7-C3A1651F8383}"/>
              </a:ext>
            </a:extLst>
          </p:cNvPr>
          <p:cNvPicPr>
            <a:picLocks noChangeAspect="1"/>
          </p:cNvPicPr>
          <p:nvPr/>
        </p:nvPicPr>
        <p:blipFill>
          <a:blip r:embed="rId10"/>
          <a:stretch>
            <a:fillRect/>
          </a:stretch>
        </p:blipFill>
        <p:spPr>
          <a:xfrm>
            <a:off x="7760351" y="2964259"/>
            <a:ext cx="4071661" cy="663632"/>
          </a:xfrm>
          <a:prstGeom prst="rect">
            <a:avLst/>
          </a:prstGeom>
        </p:spPr>
      </p:pic>
      <p:pic>
        <p:nvPicPr>
          <p:cNvPr id="29" name="图片 28">
            <a:extLst>
              <a:ext uri="{FF2B5EF4-FFF2-40B4-BE49-F238E27FC236}">
                <a16:creationId xmlns:a16="http://schemas.microsoft.com/office/drawing/2014/main" id="{FDB667DF-A9B4-41FE-8296-EB27D9D06563}"/>
              </a:ext>
            </a:extLst>
          </p:cNvPr>
          <p:cNvPicPr>
            <a:picLocks noChangeAspect="1"/>
          </p:cNvPicPr>
          <p:nvPr/>
        </p:nvPicPr>
        <p:blipFill>
          <a:blip r:embed="rId11"/>
          <a:stretch>
            <a:fillRect/>
          </a:stretch>
        </p:blipFill>
        <p:spPr>
          <a:xfrm>
            <a:off x="7760351" y="3861573"/>
            <a:ext cx="4182074" cy="506917"/>
          </a:xfrm>
          <a:prstGeom prst="rect">
            <a:avLst/>
          </a:prstGeom>
        </p:spPr>
      </p:pic>
      <p:sp>
        <p:nvSpPr>
          <p:cNvPr id="31" name="文本框 30">
            <a:extLst>
              <a:ext uri="{FF2B5EF4-FFF2-40B4-BE49-F238E27FC236}">
                <a16:creationId xmlns:a16="http://schemas.microsoft.com/office/drawing/2014/main" id="{116330DE-73B5-417E-8D3D-F0ED4E19B4A2}"/>
              </a:ext>
            </a:extLst>
          </p:cNvPr>
          <p:cNvSpPr txBox="1"/>
          <p:nvPr/>
        </p:nvSpPr>
        <p:spPr>
          <a:xfrm>
            <a:off x="7814912" y="4631347"/>
            <a:ext cx="6996112" cy="369332"/>
          </a:xfrm>
          <a:prstGeom prst="rect">
            <a:avLst/>
          </a:prstGeom>
          <a:noFill/>
        </p:spPr>
        <p:txBody>
          <a:bodyPr wrap="square">
            <a:spAutoFit/>
          </a:bodyPr>
          <a:lstStyle/>
          <a:p>
            <a:r>
              <a:rPr lang="zh-CN" altLang="en-US" b="1" dirty="0"/>
              <a:t>Classifier</a:t>
            </a:r>
          </a:p>
        </p:txBody>
      </p:sp>
      <p:pic>
        <p:nvPicPr>
          <p:cNvPr id="33" name="图片 32">
            <a:extLst>
              <a:ext uri="{FF2B5EF4-FFF2-40B4-BE49-F238E27FC236}">
                <a16:creationId xmlns:a16="http://schemas.microsoft.com/office/drawing/2014/main" id="{671CCCCF-FAB5-4DA7-B21D-D339A6F97CFE}"/>
              </a:ext>
            </a:extLst>
          </p:cNvPr>
          <p:cNvPicPr>
            <a:picLocks noChangeAspect="1"/>
          </p:cNvPicPr>
          <p:nvPr/>
        </p:nvPicPr>
        <p:blipFill>
          <a:blip r:embed="rId12"/>
          <a:stretch>
            <a:fillRect/>
          </a:stretch>
        </p:blipFill>
        <p:spPr>
          <a:xfrm>
            <a:off x="7706535" y="5159355"/>
            <a:ext cx="4431989" cy="369332"/>
          </a:xfrm>
          <a:prstGeom prst="rect">
            <a:avLst/>
          </a:prstGeom>
        </p:spPr>
      </p:pic>
      <p:pic>
        <p:nvPicPr>
          <p:cNvPr id="35" name="图片 34">
            <a:extLst>
              <a:ext uri="{FF2B5EF4-FFF2-40B4-BE49-F238E27FC236}">
                <a16:creationId xmlns:a16="http://schemas.microsoft.com/office/drawing/2014/main" id="{43261343-CB02-4A08-BA7B-3B174B3CBA66}"/>
              </a:ext>
            </a:extLst>
          </p:cNvPr>
          <p:cNvPicPr>
            <a:picLocks noChangeAspect="1"/>
          </p:cNvPicPr>
          <p:nvPr/>
        </p:nvPicPr>
        <p:blipFill>
          <a:blip r:embed="rId13"/>
          <a:stretch>
            <a:fillRect/>
          </a:stretch>
        </p:blipFill>
        <p:spPr>
          <a:xfrm>
            <a:off x="7706535" y="5671785"/>
            <a:ext cx="3941032" cy="415687"/>
          </a:xfrm>
          <a:prstGeom prst="rect">
            <a:avLst/>
          </a:prstGeom>
        </p:spPr>
      </p:pic>
    </p:spTree>
    <p:extLst>
      <p:ext uri="{BB962C8B-B14F-4D97-AF65-F5344CB8AC3E}">
        <p14:creationId xmlns:p14="http://schemas.microsoft.com/office/powerpoint/2010/main" val="312822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6" name="图片 5">
            <a:extLst>
              <a:ext uri="{FF2B5EF4-FFF2-40B4-BE49-F238E27FC236}">
                <a16:creationId xmlns:a16="http://schemas.microsoft.com/office/drawing/2014/main" id="{16AE2EEB-2D01-492D-8B83-C05BFB62834F}"/>
              </a:ext>
            </a:extLst>
          </p:cNvPr>
          <p:cNvPicPr>
            <a:picLocks noChangeAspect="1"/>
          </p:cNvPicPr>
          <p:nvPr/>
        </p:nvPicPr>
        <p:blipFill>
          <a:blip r:embed="rId3"/>
          <a:stretch>
            <a:fillRect/>
          </a:stretch>
        </p:blipFill>
        <p:spPr>
          <a:xfrm>
            <a:off x="3802554" y="2071007"/>
            <a:ext cx="8345580" cy="3710668"/>
          </a:xfrm>
          <a:prstGeom prst="rect">
            <a:avLst/>
          </a:prstGeom>
        </p:spPr>
      </p:pic>
      <p:pic>
        <p:nvPicPr>
          <p:cNvPr id="4" name="图片 3">
            <a:extLst>
              <a:ext uri="{FF2B5EF4-FFF2-40B4-BE49-F238E27FC236}">
                <a16:creationId xmlns:a16="http://schemas.microsoft.com/office/drawing/2014/main" id="{38D51774-9BF3-4747-AFC4-F6FA2CBDA70F}"/>
              </a:ext>
            </a:extLst>
          </p:cNvPr>
          <p:cNvPicPr>
            <a:picLocks noChangeAspect="1"/>
          </p:cNvPicPr>
          <p:nvPr/>
        </p:nvPicPr>
        <p:blipFill>
          <a:blip r:embed="rId4"/>
          <a:stretch>
            <a:fillRect/>
          </a:stretch>
        </p:blipFill>
        <p:spPr>
          <a:xfrm>
            <a:off x="76162" y="2471058"/>
            <a:ext cx="3726392" cy="21866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7120E31E-C9FE-4985-BFB0-14C46452738C}"/>
              </a:ext>
            </a:extLst>
          </p:cNvPr>
          <p:cNvPicPr>
            <a:picLocks noChangeAspect="1"/>
          </p:cNvPicPr>
          <p:nvPr/>
        </p:nvPicPr>
        <p:blipFill>
          <a:blip r:embed="rId2"/>
          <a:stretch>
            <a:fillRect/>
          </a:stretch>
        </p:blipFill>
        <p:spPr>
          <a:xfrm>
            <a:off x="1443506" y="1819835"/>
            <a:ext cx="9304987" cy="4185738"/>
          </a:xfrm>
          <a:prstGeom prst="rect">
            <a:avLst/>
          </a:prstGeom>
        </p:spPr>
      </p:pic>
    </p:spTree>
    <p:extLst>
      <p:ext uri="{BB962C8B-B14F-4D97-AF65-F5344CB8AC3E}">
        <p14:creationId xmlns:p14="http://schemas.microsoft.com/office/powerpoint/2010/main" val="1126116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8833</TotalTime>
  <Words>745</Words>
  <Application>Microsoft Office PowerPoint</Application>
  <PresentationFormat>宽屏</PresentationFormat>
  <Paragraphs>65</Paragraphs>
  <Slides>13</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等线</vt:lpstr>
      <vt:lpstr>黑体</vt:lpstr>
      <vt:lpstr>华康俪金黑W8(P)</vt:lpstr>
      <vt:lpstr>宋体</vt:lpstr>
      <vt:lpstr>Arial</vt:lpstr>
      <vt:lpstr>Bahnschrift Condensed</vt:lpstr>
      <vt:lpstr>Cambria Math</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Experiments</vt:lpstr>
      <vt:lpstr>Experiments</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1485</cp:revision>
  <dcterms:created xsi:type="dcterms:W3CDTF">2017-04-22T07:59:00Z</dcterms:created>
  <dcterms:modified xsi:type="dcterms:W3CDTF">2021-03-23T14:25:51Z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